
<file path=[Content_Types].xml><?xml version="1.0" encoding="utf-8"?>
<Types xmlns="http://schemas.openxmlformats.org/package/2006/content-types">
  <Default Extension="svg" ContentType="image/svg+xml"/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 /><Relationship Id="rId21" Type="http://schemas.openxmlformats.org/officeDocument/2006/relationships/tableStyles" Target="tableStyles.xml" /><Relationship Id="rId22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ru-RU"/>
              <a:t>10/30/2013</a:t>
            </a:fld>
            <a:endParaRPr lang="ru-RU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u-RU"/>
              <a:t>Click to edit Master text styles</a:t>
            </a:r>
            <a:endParaRPr/>
          </a:p>
          <a:p>
            <a:pPr lvl="1">
              <a:defRPr/>
            </a:pPr>
            <a:r>
              <a:rPr lang="ru-RU"/>
              <a:t>Second level</a:t>
            </a:r>
            <a:endParaRPr/>
          </a:p>
          <a:p>
            <a:pPr lvl="2">
              <a:defRPr/>
            </a:pPr>
            <a:r>
              <a:rPr lang="ru-RU"/>
              <a:t>Third level</a:t>
            </a:r>
            <a:endParaRPr/>
          </a:p>
          <a:p>
            <a:pPr lvl="3">
              <a:defRPr/>
            </a:pPr>
            <a:r>
              <a:rPr lang="ru-RU"/>
              <a:t>Fourth level</a:t>
            </a:r>
            <a:endParaRPr/>
          </a:p>
          <a:p>
            <a:pPr lvl="4">
              <a:defRPr/>
            </a:pPr>
            <a:r>
              <a:rPr lang="ru-RU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ru-RU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ru-RU"/>
              <a:t>1</a:t>
            </a:fld>
            <a:endParaRPr lang="ru-RU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05604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385493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396892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4C78502-FF6F-35B1-AEBC-AE4E78AC685F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19631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63493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693930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F63571-7816-BB44-257D-8DDD7EDA7B29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435749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068431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38082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F7E12A3-3B00-50EA-D54A-4FB6905F75B3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18055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501737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825202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78C5D53-91A9-4C0C-4613-538994C623E1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28627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7559671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241208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AE5FB1-6F9D-03E7-AA69-23A69778F23D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78DB2DD-E630-FE45-3549-1A9972C765E2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7CC4A6-614F-6AD9-AB22-4DDE242080A6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64324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669096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266191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09F7615-C875-CA19-0D51-5E3E87793EDF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35D981-2F68-746B-35C9-71375257A156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04EB5C-4D2A-C03F-20E3-47BEFC0C6BC4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AED95D0-6E87-CB1C-0773-4B4D4F8E0405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A41CFE-C7A9-3CE8-6119-AD849A25CF28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96154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108685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483380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1DE76D-54A2-742B-A8B7-F1968E8E55A1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16471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372884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737398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97E7F0-1512-5B57-A39F-703CA0447979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Click to edit Master text styles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ru-RU"/>
              <a:t>Click icon to add picture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Click to edit Master text styles</a:t>
            </a:r>
            <a:endParaRPr/>
          </a:p>
          <a:p>
            <a:pPr lvl="1">
              <a:defRPr/>
            </a:pPr>
            <a:r>
              <a:rPr lang="ru-RU"/>
              <a:t>Second level</a:t>
            </a:r>
            <a:endParaRPr/>
          </a:p>
          <a:p>
            <a:pPr lvl="2">
              <a:defRPr/>
            </a:pPr>
            <a:r>
              <a:rPr lang="ru-RU"/>
              <a:t>Third level</a:t>
            </a:r>
            <a:endParaRPr/>
          </a:p>
          <a:p>
            <a:pPr lvl="3">
              <a:defRPr/>
            </a:pPr>
            <a:r>
              <a:rPr lang="ru-RU"/>
              <a:t>Fourth level</a:t>
            </a:r>
            <a:endParaRPr/>
          </a:p>
          <a:p>
            <a:pPr lvl="4">
              <a:defRPr/>
            </a:pPr>
            <a:r>
              <a:rPr lang="ru-RU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ru-RU"/>
              <a:t>30.10.2013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media1.sv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3999" y="1947862"/>
            <a:ext cx="9144000" cy="2387599"/>
          </a:xfrm>
        </p:spPr>
        <p:txBody>
          <a:bodyPr vertOverflow="overflow" horzOverflow="overflow" vert="horz" wrap="square" lIns="91440" tIns="45720" rIns="91440" bIns="45720" numCol="1" spcCol="0" rtlCol="0" fromWordArt="0" anchor="b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ru-RU" sz="4800" b="0" i="0" u="none" strike="noStrike" cap="none" spc="0">
                <a:solidFill>
                  <a:srgbClr val="4F238C"/>
                </a:solidFill>
                <a:latin typeface="Arial"/>
                <a:ea typeface="Arial"/>
                <a:cs typeface="Arial"/>
              </a:rPr>
              <a:t>Курсовая работа по дисциплине</a:t>
            </a:r>
            <a:br>
              <a:rPr lang="ru-RU" sz="4800" b="0" i="0" u="none" strike="noStrike" cap="none" spc="0">
                <a:solidFill>
                  <a:srgbClr val="4F238C"/>
                </a:solidFill>
                <a:latin typeface="Arial"/>
                <a:ea typeface="Arial"/>
                <a:cs typeface="Arial"/>
              </a:rPr>
            </a:br>
            <a:r>
              <a:rPr lang="ru-RU" sz="4800" b="0" i="0" u="none" strike="noStrike" cap="none" spc="0">
                <a:solidFill>
                  <a:srgbClr val="4F238C"/>
                </a:solidFill>
                <a:latin typeface="Arial"/>
                <a:ea typeface="Arial"/>
                <a:cs typeface="Arial"/>
              </a:rPr>
              <a:t>“Программирование мобильных устройств”</a:t>
            </a:r>
            <a:endParaRPr sz="4800">
              <a:solidFill>
                <a:srgbClr val="4F238C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4745037"/>
            <a:ext cx="9144000" cy="1655761"/>
          </a:xfrm>
        </p:spPr>
        <p:txBody>
          <a:bodyPr/>
          <a:lstStyle/>
          <a:p>
            <a:pPr>
              <a:defRPr/>
            </a:pPr>
            <a:r>
              <a:rPr lang="ru-RU">
                <a:solidFill>
                  <a:srgbClr val="733CBB"/>
                </a:solidFill>
              </a:rPr>
              <a:t>Выполнил студент БВТ2002 Митрованов А.О.</a:t>
            </a:r>
            <a:endParaRPr>
              <a:solidFill>
                <a:srgbClr val="733CB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9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23435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solidFill>
                  <a:srgbClr val="4F238C"/>
                </a:solidFill>
              </a:rPr>
              <a:t>Скриншоты экранов</a:t>
            </a:r>
            <a:endParaRPr>
              <a:solidFill>
                <a:srgbClr val="4F238C"/>
              </a:solidFill>
            </a:endParaRPr>
          </a:p>
        </p:txBody>
      </p:sp>
      <p:grpSp>
        <p:nvGrpSpPr>
          <p:cNvPr id="1079796260" name=""/>
          <p:cNvGrpSpPr/>
          <p:nvPr/>
        </p:nvGrpSpPr>
        <p:grpSpPr bwMode="auto">
          <a:xfrm flipH="0" flipV="0">
            <a:off x="529794" y="2132012"/>
            <a:ext cx="11128176" cy="3297237"/>
            <a:chOff x="0" y="0"/>
            <a:chExt cx="11128176" cy="3297237"/>
          </a:xfrm>
        </p:grpSpPr>
        <p:pic>
          <p:nvPicPr>
            <p:cNvPr id="510446365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flipH="0" flipV="0">
              <a:off x="0" y="0"/>
              <a:ext cx="1854695" cy="3297237"/>
            </a:xfrm>
            <a:prstGeom prst="rect">
              <a:avLst/>
            </a:prstGeom>
          </p:spPr>
        </p:pic>
        <p:pic>
          <p:nvPicPr>
            <p:cNvPr id="573925708" name="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 flipH="0" flipV="0">
              <a:off x="1854695" y="0"/>
              <a:ext cx="1854695" cy="3297237"/>
            </a:xfrm>
            <a:prstGeom prst="rect">
              <a:avLst/>
            </a:prstGeom>
          </p:spPr>
        </p:pic>
        <p:pic>
          <p:nvPicPr>
            <p:cNvPr id="639499068" name="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 flipH="0" flipV="0">
              <a:off x="5564088" y="0"/>
              <a:ext cx="1854695" cy="3297237"/>
            </a:xfrm>
            <a:prstGeom prst="rect">
              <a:avLst/>
            </a:prstGeom>
          </p:spPr>
        </p:pic>
        <p:pic>
          <p:nvPicPr>
            <p:cNvPr id="827708010" name="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 flipH="0" flipV="0">
              <a:off x="3709392" y="0"/>
              <a:ext cx="1854695" cy="3297237"/>
            </a:xfrm>
            <a:prstGeom prst="rect">
              <a:avLst/>
            </a:prstGeom>
          </p:spPr>
        </p:pic>
        <p:pic>
          <p:nvPicPr>
            <p:cNvPr id="1305626293" name="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 flipH="0" flipV="0">
              <a:off x="7418784" y="0"/>
              <a:ext cx="1854695" cy="3297237"/>
            </a:xfrm>
            <a:prstGeom prst="rect">
              <a:avLst/>
            </a:prstGeom>
          </p:spPr>
        </p:pic>
        <p:pic>
          <p:nvPicPr>
            <p:cNvPr id="533129158" name="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 flipH="0" flipV="0">
              <a:off x="9273480" y="0"/>
              <a:ext cx="1854695" cy="329723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9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960895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solidFill>
                  <a:srgbClr val="4F238C"/>
                </a:solidFill>
              </a:rPr>
              <a:t>Скриншоты экранов</a:t>
            </a:r>
            <a:endParaRPr>
              <a:solidFill>
                <a:srgbClr val="4F238C"/>
              </a:solidFill>
            </a:endParaRPr>
          </a:p>
        </p:txBody>
      </p:sp>
      <p:pic>
        <p:nvPicPr>
          <p:cNvPr id="31736222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1046426" y="1642533"/>
            <a:ext cx="2507295" cy="4457414"/>
          </a:xfrm>
          <a:prstGeom prst="rect">
            <a:avLst/>
          </a:prstGeom>
        </p:spPr>
      </p:pic>
      <p:pic>
        <p:nvPicPr>
          <p:cNvPr id="157371658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rot="0" flipH="0" flipV="0">
            <a:off x="4842351" y="1642533"/>
            <a:ext cx="2507295" cy="4457414"/>
          </a:xfrm>
          <a:prstGeom prst="rect">
            <a:avLst/>
          </a:prstGeom>
        </p:spPr>
      </p:pic>
      <p:pic>
        <p:nvPicPr>
          <p:cNvPr id="180730121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610070" y="1642533"/>
            <a:ext cx="2507295" cy="44574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9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018693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solidFill>
                  <a:srgbClr val="4F238C"/>
                </a:solidFill>
              </a:rPr>
              <a:t>Скриншоты экранов</a:t>
            </a:r>
            <a:endParaRPr>
              <a:solidFill>
                <a:srgbClr val="4F238C"/>
              </a:solidFill>
            </a:endParaRPr>
          </a:p>
        </p:txBody>
      </p:sp>
      <p:pic>
        <p:nvPicPr>
          <p:cNvPr id="8110186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9" y="1862539"/>
            <a:ext cx="2405205" cy="4275920"/>
          </a:xfrm>
          <a:prstGeom prst="rect">
            <a:avLst/>
          </a:prstGeom>
        </p:spPr>
      </p:pic>
      <p:pic>
        <p:nvPicPr>
          <p:cNvPr id="45018457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4893397" y="1862539"/>
            <a:ext cx="2405205" cy="4275920"/>
          </a:xfrm>
          <a:prstGeom prst="rect">
            <a:avLst/>
          </a:prstGeom>
        </p:spPr>
      </p:pic>
      <p:pic>
        <p:nvPicPr>
          <p:cNvPr id="91196188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8948594" y="1862539"/>
            <a:ext cx="2405205" cy="427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067088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solidFill>
                  <a:srgbClr val="DFCDF7"/>
                </a:solidFill>
              </a:rPr>
              <a:t>Работа с кэшем (Proto Datastore)</a:t>
            </a:r>
            <a:endParaRPr>
              <a:solidFill>
                <a:srgbClr val="DFCDF7"/>
              </a:solidFill>
            </a:endParaRPr>
          </a:p>
        </p:txBody>
      </p:sp>
      <p:sp>
        <p:nvSpPr>
          <p:cNvPr id="1747207870" name=""/>
          <p:cNvSpPr txBox="1"/>
          <p:nvPr/>
        </p:nvSpPr>
        <p:spPr bwMode="auto">
          <a:xfrm flipH="0" flipV="0">
            <a:off x="838199" y="1599247"/>
            <a:ext cx="5344269" cy="52124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object 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OnBoardingSerializer : Serializer&lt;ShowOnBoarding&gt; {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</a:t>
            </a: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override val </a:t>
            </a:r>
            <a:r>
              <a:rPr sz="1200" b="0" i="0" u="none">
                <a:solidFill>
                  <a:srgbClr val="C77DBB"/>
                </a:solidFill>
                <a:latin typeface="Liberation Sans"/>
                <a:ea typeface="Liberation Sans"/>
                <a:cs typeface="Liberation Sans"/>
              </a:rPr>
              <a:t>defaultValue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: ShowOnBoarding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    </a:t>
            </a: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get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() = ShowOnBoarding.getDefaultInstance().toBuilder().setShowOnboarding(</a:t>
            </a: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true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).build()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</a:t>
            </a: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override suspend fun </a:t>
            </a:r>
            <a:r>
              <a:rPr sz="1200" b="0" i="0" u="none">
                <a:solidFill>
                  <a:srgbClr val="56A8F5"/>
                </a:solidFill>
                <a:latin typeface="Liberation Sans"/>
                <a:ea typeface="Liberation Sans"/>
                <a:cs typeface="Liberation Sans"/>
              </a:rPr>
              <a:t>readFrom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(input: InputStream): ShowOnBoarding {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    </a:t>
            </a: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try 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{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        </a:t>
            </a: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return 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ShowOnBoarding.parseFrom(input)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    } </a:t>
            </a: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catch 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(e: InvalidProtocolBufferException) {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        </a:t>
            </a: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throw 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CorruptionException(</a:t>
            </a:r>
            <a:r>
              <a:rPr sz="1200" b="0" i="0" u="none">
                <a:solidFill>
                  <a:srgbClr val="6AAB73"/>
                </a:solidFill>
                <a:latin typeface="Liberation Sans"/>
                <a:ea typeface="Liberation Sans"/>
                <a:cs typeface="Liberation Sans"/>
              </a:rPr>
              <a:t>"Cannot read onboarding proto"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, e)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    }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}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</a:t>
            </a: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override suspend fun </a:t>
            </a:r>
            <a:r>
              <a:rPr sz="1200" b="0" i="0" u="none">
                <a:solidFill>
                  <a:srgbClr val="56A8F5"/>
                </a:solidFill>
                <a:latin typeface="Liberation Sans"/>
                <a:ea typeface="Liberation Sans"/>
                <a:cs typeface="Liberation Sans"/>
              </a:rPr>
              <a:t>writeTo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(t: ShowOnBoarding, output: OutputStream) = t.writeTo(output)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}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val 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Context.</a:t>
            </a:r>
            <a:r>
              <a:rPr sz="1200" b="0" i="1" u="none">
                <a:solidFill>
                  <a:srgbClr val="C77DBB"/>
                </a:solidFill>
                <a:latin typeface="Liberation Sans"/>
                <a:ea typeface="Liberation Sans"/>
                <a:cs typeface="Liberation Sans"/>
              </a:rPr>
              <a:t>onBoardingDataStore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: DataStore&lt;ShowOnBoarding&gt; </a:t>
            </a: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by </a:t>
            </a:r>
            <a:r>
              <a:rPr sz="1200" b="0" i="1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dataStore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(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</a:t>
            </a:r>
            <a:r>
              <a:rPr sz="1200" b="0" i="0" u="none">
                <a:solidFill>
                  <a:srgbClr val="56C1D6"/>
                </a:solidFill>
                <a:latin typeface="Liberation Sans"/>
                <a:ea typeface="Liberation Sans"/>
                <a:cs typeface="Liberation Sans"/>
              </a:rPr>
              <a:t>fileName = </a:t>
            </a:r>
            <a:r>
              <a:rPr sz="1200" b="0" i="0" u="none">
                <a:solidFill>
                  <a:srgbClr val="6AAB73"/>
                </a:solidFill>
                <a:latin typeface="Liberation Sans"/>
                <a:ea typeface="Liberation Sans"/>
                <a:cs typeface="Liberation Sans"/>
              </a:rPr>
              <a:t>"onboarding_flag.pb"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,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</a:t>
            </a:r>
            <a:r>
              <a:rPr sz="1200" b="0" i="0" u="none">
                <a:solidFill>
                  <a:srgbClr val="56C1D6"/>
                </a:solidFill>
                <a:latin typeface="Liberation Sans"/>
                <a:ea typeface="Liberation Sans"/>
                <a:cs typeface="Liberation Sans"/>
              </a:rPr>
              <a:t>serializer = 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OnBoardingSerializer,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</a:t>
            </a:r>
            <a:r>
              <a:rPr sz="1200" b="0" i="0" u="none">
                <a:solidFill>
                  <a:srgbClr val="56C1D6"/>
                </a:solidFill>
                <a:latin typeface="Liberation Sans"/>
                <a:ea typeface="Liberation Sans"/>
                <a:cs typeface="Liberation Sans"/>
              </a:rPr>
              <a:t>corruptionHandler = 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ReplaceFileCorruptionHandler </a:t>
            </a:r>
            <a:r>
              <a:rPr sz="1200" b="1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{ 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ShowOnBoarding.getDefaultInstance() </a:t>
            </a:r>
            <a:r>
              <a:rPr sz="1200" b="1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}</a:t>
            </a:r>
            <a:br>
              <a:rPr sz="1200" b="1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)</a:t>
            </a:r>
            <a:endParaRPr/>
          </a:p>
        </p:txBody>
      </p:sp>
      <p:sp>
        <p:nvSpPr>
          <p:cNvPr id="1847046276" name=""/>
          <p:cNvSpPr txBox="1"/>
          <p:nvPr/>
        </p:nvSpPr>
        <p:spPr bwMode="auto">
          <a:xfrm flipH="0" flipV="0">
            <a:off x="6233583" y="1690687"/>
            <a:ext cx="5821598" cy="50295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object 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LanguageSelectedSerializer : Serializer&lt;LanguageSelected&gt; {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</a:t>
            </a: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override val </a:t>
            </a:r>
            <a:r>
              <a:rPr sz="1200" b="0" i="0" u="none">
                <a:solidFill>
                  <a:srgbClr val="C77DBB"/>
                </a:solidFill>
                <a:latin typeface="Liberation Sans"/>
                <a:ea typeface="Liberation Sans"/>
                <a:cs typeface="Liberation Sans"/>
              </a:rPr>
              <a:t>defaultValue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: LanguageSelected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    </a:t>
            </a: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get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() = LanguageSelected.getDefaultInstance();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</a:t>
            </a: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override suspend fun </a:t>
            </a:r>
            <a:r>
              <a:rPr sz="1200" b="0" i="0" u="none">
                <a:solidFill>
                  <a:srgbClr val="56A8F5"/>
                </a:solidFill>
                <a:latin typeface="Liberation Sans"/>
                <a:ea typeface="Liberation Sans"/>
                <a:cs typeface="Liberation Sans"/>
              </a:rPr>
              <a:t>readFrom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(input: InputStream): LanguageSelected {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    </a:t>
            </a: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try 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{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        </a:t>
            </a: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return 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LanguageSelected.parseFrom(input)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    } </a:t>
            </a: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catch 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(e: InvalidProtocolBufferException) {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        </a:t>
            </a: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throw 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CorruptionException(</a:t>
            </a:r>
            <a:r>
              <a:rPr sz="1200" b="0" i="0" u="none">
                <a:solidFill>
                  <a:srgbClr val="6AAB73"/>
                </a:solidFill>
                <a:latin typeface="Liberation Sans"/>
                <a:ea typeface="Liberation Sans"/>
                <a:cs typeface="Liberation Sans"/>
              </a:rPr>
              <a:t>"Cannot read onboarding proto"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, e)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    }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}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</a:t>
            </a: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override suspend fun </a:t>
            </a:r>
            <a:r>
              <a:rPr sz="1200" b="0" i="0" u="none">
                <a:solidFill>
                  <a:srgbClr val="56A8F5"/>
                </a:solidFill>
                <a:latin typeface="Liberation Sans"/>
                <a:ea typeface="Liberation Sans"/>
                <a:cs typeface="Liberation Sans"/>
              </a:rPr>
              <a:t>writeTo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(t: LanguageSelected, output: OutputStream) = t.writeTo(output)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}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val 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Context.</a:t>
            </a:r>
            <a:r>
              <a:rPr sz="1200" b="0" i="1" u="none">
                <a:solidFill>
                  <a:srgbClr val="C77DBB"/>
                </a:solidFill>
                <a:latin typeface="Liberation Sans"/>
                <a:ea typeface="Liberation Sans"/>
                <a:cs typeface="Liberation Sans"/>
              </a:rPr>
              <a:t>languageSelectedDataStore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: DataStore&lt;LanguageSelected&gt; </a:t>
            </a:r>
            <a:r>
              <a:rPr sz="1200" b="0" i="0" u="none">
                <a:solidFill>
                  <a:srgbClr val="CF8E6D"/>
                </a:solidFill>
                <a:latin typeface="Liberation Sans"/>
                <a:ea typeface="Liberation Sans"/>
                <a:cs typeface="Liberation Sans"/>
              </a:rPr>
              <a:t>by </a:t>
            </a:r>
            <a:r>
              <a:rPr sz="1200" b="0" i="1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dataStore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(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</a:t>
            </a:r>
            <a:r>
              <a:rPr sz="1200" b="0" i="0" u="none">
                <a:solidFill>
                  <a:srgbClr val="56C1D6"/>
                </a:solidFill>
                <a:latin typeface="Liberation Sans"/>
                <a:ea typeface="Liberation Sans"/>
                <a:cs typeface="Liberation Sans"/>
              </a:rPr>
              <a:t>fileName = </a:t>
            </a:r>
            <a:r>
              <a:rPr sz="1200" b="0" i="0" u="none">
                <a:solidFill>
                  <a:srgbClr val="6AAB73"/>
                </a:solidFill>
                <a:latin typeface="Liberation Sans"/>
                <a:ea typeface="Liberation Sans"/>
                <a:cs typeface="Liberation Sans"/>
              </a:rPr>
              <a:t>"language_selected.pb"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,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</a:t>
            </a:r>
            <a:r>
              <a:rPr sz="1200" b="0" i="0" u="none">
                <a:solidFill>
                  <a:srgbClr val="56C1D6"/>
                </a:solidFill>
                <a:latin typeface="Liberation Sans"/>
                <a:ea typeface="Liberation Sans"/>
                <a:cs typeface="Liberation Sans"/>
              </a:rPr>
              <a:t>serializer = 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LanguageSelectedSerializer,</a:t>
            </a:r>
            <a:b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    </a:t>
            </a:r>
            <a:r>
              <a:rPr sz="1200" b="0" i="0" u="none">
                <a:solidFill>
                  <a:srgbClr val="56C1D6"/>
                </a:solidFill>
                <a:latin typeface="Liberation Sans"/>
                <a:ea typeface="Liberation Sans"/>
                <a:cs typeface="Liberation Sans"/>
              </a:rPr>
              <a:t>corruptionHandler = 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ReplaceFileCorruptionHandler </a:t>
            </a:r>
            <a:r>
              <a:rPr sz="1200" b="1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{ </a:t>
            </a: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LanguageSelected.getDefaultInstance() </a:t>
            </a:r>
            <a:r>
              <a:rPr sz="1200" b="1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}</a:t>
            </a:r>
            <a:br>
              <a:rPr sz="1200" b="1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</a:br>
            <a:r>
              <a:rPr sz="1200" b="0" i="0" u="none">
                <a:solidFill>
                  <a:srgbClr val="BCBEC4"/>
                </a:solidFill>
                <a:latin typeface="Liberation Sans"/>
                <a:ea typeface="Liberation Sans"/>
                <a:cs typeface="Liberation Sans"/>
              </a:rPr>
              <a:t>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957292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solidFill>
                  <a:srgbClr val="DFCDF7"/>
                </a:solidFill>
              </a:rPr>
              <a:t>Архитектура экранов</a:t>
            </a:r>
            <a:endParaRPr>
              <a:solidFill>
                <a:srgbClr val="DFCDF7"/>
              </a:solidFill>
            </a:endParaRPr>
          </a:p>
        </p:txBody>
      </p:sp>
      <p:pic>
        <p:nvPicPr>
          <p:cNvPr id="4260198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356499" y="466097"/>
            <a:ext cx="2080385" cy="4469242"/>
          </a:xfrm>
          <a:prstGeom prst="rect">
            <a:avLst/>
          </a:prstGeom>
        </p:spPr>
      </p:pic>
      <p:pic>
        <p:nvPicPr>
          <p:cNvPr id="135399026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895416" y="466097"/>
            <a:ext cx="1890940" cy="5693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438608" name="Объект 2"/>
          <p:cNvSpPr>
            <a:spLocks noGrp="1"/>
          </p:cNvSpPr>
          <p:nvPr>
            <p:ph idx="1"/>
          </p:nvPr>
        </p:nvSpPr>
        <p:spPr bwMode="auto">
          <a:xfrm>
            <a:off x="838199" y="1127124"/>
            <a:ext cx="10515600" cy="4351338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 marL="0" indent="0" algn="ctr">
              <a:buFont typeface="Arial"/>
              <a:buNone/>
              <a:defRPr/>
            </a:pPr>
            <a:r>
              <a:rPr sz="7200">
                <a:solidFill>
                  <a:srgbClr val="DFCDF7"/>
                </a:solidFill>
              </a:rPr>
              <a:t>Спасибо за внимание!</a:t>
            </a:r>
            <a:endParaRPr sz="7200">
              <a:solidFill>
                <a:srgbClr val="DFCDF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041509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solidFill>
                  <a:srgbClr val="4F238C"/>
                </a:solidFill>
              </a:rPr>
              <a:t>Стек технологий</a:t>
            </a:r>
            <a:endParaRPr>
              <a:solidFill>
                <a:srgbClr val="4F238C"/>
              </a:solidFill>
            </a:endParaRPr>
          </a:p>
        </p:txBody>
      </p:sp>
      <p:pic>
        <p:nvPicPr>
          <p:cNvPr id="36176835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073078" y="1145917"/>
            <a:ext cx="2073299" cy="1089540"/>
          </a:xfrm>
          <a:prstGeom prst="rect">
            <a:avLst/>
          </a:prstGeom>
        </p:spPr>
      </p:pic>
      <p:pic>
        <p:nvPicPr>
          <p:cNvPr id="199861925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019116" y="2148416"/>
            <a:ext cx="2181224" cy="3448049"/>
          </a:xfrm>
          <a:prstGeom prst="rect">
            <a:avLst/>
          </a:prstGeom>
        </p:spPr>
      </p:pic>
      <p:sp>
        <p:nvSpPr>
          <p:cNvPr id="1503620064" name=""/>
          <p:cNvSpPr txBox="1"/>
          <p:nvPr/>
        </p:nvSpPr>
        <p:spPr bwMode="auto">
          <a:xfrm flipH="0" flipV="0">
            <a:off x="838199" y="1449916"/>
            <a:ext cx="7599969" cy="50447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lnSpc>
                <a:spcPct val="114999"/>
              </a:lnSpc>
              <a:defRPr/>
            </a:pPr>
            <a:r>
              <a:rPr sz="2600"/>
              <a:t>В качестве стека технологий для разработки мобильного приложения под Андроид были выбраны: </a:t>
            </a:r>
            <a:endParaRPr sz="2600"/>
          </a:p>
          <a:p>
            <a:pPr marL="283879" indent="-283879">
              <a:lnSpc>
                <a:spcPct val="114999"/>
              </a:lnSpc>
              <a:buFont typeface="Arial"/>
              <a:buChar char="•"/>
              <a:defRPr/>
            </a:pPr>
            <a:r>
              <a:rPr sz="2600"/>
              <a:t>ЯП </a:t>
            </a:r>
            <a:r>
              <a:rPr sz="2600">
                <a:solidFill>
                  <a:srgbClr val="F4695C"/>
                </a:solidFill>
              </a:rPr>
              <a:t>Kotlin</a:t>
            </a:r>
            <a:r>
              <a:rPr sz="2600"/>
              <a:t>, </a:t>
            </a:r>
            <a:endParaRPr sz="2600"/>
          </a:p>
          <a:p>
            <a:pPr marL="283879" indent="-283879">
              <a:lnSpc>
                <a:spcPct val="114999"/>
              </a:lnSpc>
              <a:buFont typeface="Arial"/>
              <a:buChar char="•"/>
              <a:defRPr/>
            </a:pPr>
            <a:r>
              <a:rPr sz="2600"/>
              <a:t>фреймворк </a:t>
            </a:r>
            <a:r>
              <a:rPr sz="2600">
                <a:solidFill>
                  <a:srgbClr val="2EC781"/>
                </a:solidFill>
              </a:rPr>
              <a:t>Jetpack Compose</a:t>
            </a:r>
            <a:r>
              <a:rPr sz="2600"/>
              <a:t>,</a:t>
            </a:r>
            <a:endParaRPr sz="2600"/>
          </a:p>
          <a:p>
            <a:pPr marL="283879" indent="-283879">
              <a:lnSpc>
                <a:spcPct val="114999"/>
              </a:lnSpc>
              <a:buFont typeface="Arial"/>
              <a:buChar char="•"/>
              <a:defRPr/>
            </a:pPr>
            <a:r>
              <a:rPr sz="2600"/>
              <a:t>библиотека для навигации между экранами navigation-compose</a:t>
            </a:r>
            <a:endParaRPr sz="2600"/>
          </a:p>
          <a:p>
            <a:pPr marL="283879" indent="-283879">
              <a:lnSpc>
                <a:spcPct val="114999"/>
              </a:lnSpc>
              <a:buFont typeface="Arial"/>
              <a:buChar char="•"/>
              <a:defRPr/>
            </a:pPr>
            <a:r>
              <a:rPr sz="2600"/>
              <a:t>библиотека интеграции зависимостей </a:t>
            </a:r>
            <a:r>
              <a:rPr sz="2600">
                <a:solidFill>
                  <a:schemeClr val="accent4">
                    <a:lumMod val="75000"/>
                  </a:schemeClr>
                </a:solidFill>
              </a:rPr>
              <a:t>Hilt</a:t>
            </a:r>
            <a:r>
              <a:rPr sz="2600"/>
              <a:t>, </a:t>
            </a:r>
            <a:endParaRPr sz="2600"/>
          </a:p>
          <a:p>
            <a:pPr marL="283879" indent="-283879">
              <a:lnSpc>
                <a:spcPct val="114999"/>
              </a:lnSpc>
              <a:buFont typeface="Arial"/>
              <a:buChar char="•"/>
              <a:defRPr/>
            </a:pPr>
            <a:r>
              <a:rPr sz="2600"/>
              <a:t>библиотека для хранения типизированных данных DataStore</a:t>
            </a:r>
            <a:endParaRPr sz="2600"/>
          </a:p>
          <a:p>
            <a:pPr>
              <a:defRPr/>
            </a:pPr>
            <a:endParaRPr sz="2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528428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solidFill>
                  <a:srgbClr val="4F238C"/>
                </a:solidFill>
              </a:rPr>
              <a:t>Результат работы</a:t>
            </a:r>
            <a:endParaRPr>
              <a:solidFill>
                <a:srgbClr val="4F238C"/>
              </a:solidFill>
            </a:endParaRPr>
          </a:p>
        </p:txBody>
      </p:sp>
      <p:sp>
        <p:nvSpPr>
          <p:cNvPr id="344665831" name=""/>
          <p:cNvSpPr txBox="1"/>
          <p:nvPr/>
        </p:nvSpPr>
        <p:spPr bwMode="auto">
          <a:xfrm flipH="0" flipV="0">
            <a:off x="838199" y="1449916"/>
            <a:ext cx="7605269" cy="4846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600"/>
              <a:t>В результате проделанной работы было разработано приложения под Android 11 и выше. Были свёрстаны экраны данного макета, реализован переход между ними и частично настроена клиентская логика (у каждого экрана свой ViewState и ViewModel с реализованными методами реакции на действия пользователя).</a:t>
            </a:r>
            <a:endParaRPr sz="2600"/>
          </a:p>
          <a:p>
            <a:pPr>
              <a:defRPr/>
            </a:pPr>
            <a:r>
              <a:rPr sz="2600"/>
              <a:t>Было реализовано сохранения статуса просмотра OnBoarding и выбранного языка интефейса.</a:t>
            </a:r>
            <a:endParaRPr sz="2600"/>
          </a:p>
          <a:p>
            <a:pPr>
              <a:defRPr/>
            </a:pPr>
            <a:r>
              <a:rPr sz="2600"/>
              <a:t>Реализована динамическая смена светлой/темной темы.</a:t>
            </a:r>
            <a:endParaRPr sz="2600"/>
          </a:p>
        </p:txBody>
      </p:sp>
      <p:pic>
        <p:nvPicPr>
          <p:cNvPr id="7754761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705974" y="892968"/>
            <a:ext cx="3039540" cy="54036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850608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>
                <a:solidFill>
                  <a:srgbClr val="4F238C"/>
                </a:solidFill>
              </a:rPr>
              <a:t>Иконка </a:t>
            </a:r>
            <a:r>
              <a:rPr lang="ru-RU">
                <a:solidFill>
                  <a:srgbClr val="4F238C"/>
                </a:solidFill>
              </a:rPr>
              <a:t>приложения</a:t>
            </a:r>
            <a:endParaRPr/>
          </a:p>
        </p:txBody>
      </p:sp>
      <p:sp>
        <p:nvSpPr>
          <p:cNvPr id="1361852750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838199" y="1825624"/>
            <a:ext cx="6069049" cy="4351338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sz="2600"/>
              <a:t>Иконка приложения была вручную векторизована в формат SVG для создания адаптивной иконки приложения (adaptive icon), которая будет нативно смотреться на новых версиях андроида и автоматически генерироваться в устаревшие форматы старых версий андроида.</a:t>
            </a:r>
            <a:endParaRPr sz="2600"/>
          </a:p>
        </p:txBody>
      </p:sp>
      <p:pic>
        <p:nvPicPr>
          <p:cNvPr id="467245434" name="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flipH="0" flipV="0">
            <a:off x="6425932" y="-2446687"/>
            <a:ext cx="14282210" cy="13340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025898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solidFill>
                  <a:srgbClr val="4F238C"/>
                </a:solidFill>
              </a:rPr>
              <a:t>SplashScreen</a:t>
            </a:r>
            <a:endParaRPr>
              <a:solidFill>
                <a:srgbClr val="4F238C"/>
              </a:solidFill>
            </a:endParaRPr>
          </a:p>
        </p:txBody>
      </p:sp>
      <p:pic>
        <p:nvPicPr>
          <p:cNvPr id="13132278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52835" y="1690687"/>
            <a:ext cx="2465606" cy="4383301"/>
          </a:xfrm>
          <a:prstGeom prst="rect">
            <a:avLst/>
          </a:prstGeom>
        </p:spPr>
      </p:pic>
      <p:pic>
        <p:nvPicPr>
          <p:cNvPr id="25312521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250142" y="1690687"/>
            <a:ext cx="2465606" cy="4383301"/>
          </a:xfrm>
          <a:prstGeom prst="rect">
            <a:avLst/>
          </a:prstGeom>
        </p:spPr>
      </p:pic>
      <p:sp>
        <p:nvSpPr>
          <p:cNvPr id="1553315387" name=""/>
          <p:cNvSpPr txBox="1"/>
          <p:nvPr/>
        </p:nvSpPr>
        <p:spPr bwMode="auto">
          <a:xfrm flipH="0" flipV="0">
            <a:off x="6875729" y="6167437"/>
            <a:ext cx="1486321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Android &lt; 12</a:t>
            </a:r>
            <a:endParaRPr/>
          </a:p>
        </p:txBody>
      </p:sp>
      <p:sp>
        <p:nvSpPr>
          <p:cNvPr id="1998208337" name=""/>
          <p:cNvSpPr txBox="1"/>
          <p:nvPr/>
        </p:nvSpPr>
        <p:spPr bwMode="auto">
          <a:xfrm flipH="0" flipV="0">
            <a:off x="9673036" y="6167437"/>
            <a:ext cx="1619818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Android &gt;= 12</a:t>
            </a:r>
            <a:endParaRPr/>
          </a:p>
        </p:txBody>
      </p:sp>
      <p:sp>
        <p:nvSpPr>
          <p:cNvPr id="977537961" name=""/>
          <p:cNvSpPr txBox="1"/>
          <p:nvPr/>
        </p:nvSpPr>
        <p:spPr bwMode="auto">
          <a:xfrm flipH="0" flipV="0">
            <a:off x="838199" y="1631156"/>
            <a:ext cx="5410439" cy="31093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/>
              <a:t>SplashScreen был реализован в виде стиля xml, в не отдельным экраном. Таким образом картинка сплэша появляется моментально, до загрузки первого кадра приложения. Кроме того, для Android 12+ сплэш был реализован с помощью нового Splash Screen API, для соответствия современным гайдлайнам андроид приложений. </a:t>
            </a:r>
            <a:endParaRPr sz="2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9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103754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solidFill>
                  <a:srgbClr val="4F238C"/>
                </a:solidFill>
              </a:rPr>
              <a:t>OnBoarding</a:t>
            </a:r>
            <a:endParaRPr/>
          </a:p>
        </p:txBody>
      </p:sp>
      <p:grpSp>
        <p:nvGrpSpPr>
          <p:cNvPr id="499687082" name=""/>
          <p:cNvGrpSpPr/>
          <p:nvPr/>
        </p:nvGrpSpPr>
        <p:grpSpPr bwMode="auto">
          <a:xfrm flipH="0" flipV="0">
            <a:off x="838199" y="2334947"/>
            <a:ext cx="10729019" cy="3178968"/>
            <a:chOff x="0" y="0"/>
            <a:chExt cx="10729019" cy="3178968"/>
          </a:xfrm>
        </p:grpSpPr>
        <p:grpSp>
          <p:nvGrpSpPr>
            <p:cNvPr id="86154617" name=""/>
            <p:cNvGrpSpPr/>
            <p:nvPr/>
          </p:nvGrpSpPr>
          <p:grpSpPr bwMode="auto">
            <a:xfrm rot="0" flipH="0" flipV="0">
              <a:off x="0" y="0"/>
              <a:ext cx="3576339" cy="3178968"/>
              <a:chOff x="0" y="0"/>
              <a:chExt cx="3576339" cy="3178968"/>
            </a:xfrm>
          </p:grpSpPr>
          <p:pic>
            <p:nvPicPr>
              <p:cNvPr id="964478100" name=""/>
              <p:cNvPicPr>
                <a:picLocks noChangeAspect="1"/>
              </p:cNvPicPr>
              <p:nvPr/>
            </p:nvPicPr>
            <p:blipFill>
              <a:blip r:embed="rId3"/>
              <a:stretch/>
            </p:blipFill>
            <p:spPr bwMode="auto">
              <a:xfrm flipH="0" flipV="0">
                <a:off x="1788169" y="0"/>
                <a:ext cx="1788169" cy="3178968"/>
              </a:xfrm>
              <a:prstGeom prst="rect">
                <a:avLst/>
              </a:prstGeom>
            </p:spPr>
          </p:pic>
          <p:pic>
            <p:nvPicPr>
              <p:cNvPr id="1081529074" name=""/>
              <p:cNvPicPr>
                <a:picLocks noChangeAspect="1"/>
              </p:cNvPicPr>
              <p:nvPr/>
            </p:nvPicPr>
            <p:blipFill>
              <a:blip r:embed="rId4"/>
              <a:stretch/>
            </p:blipFill>
            <p:spPr bwMode="auto">
              <a:xfrm flipH="0" flipV="0">
                <a:off x="0" y="0"/>
                <a:ext cx="1788169" cy="3178968"/>
              </a:xfrm>
              <a:prstGeom prst="rect">
                <a:avLst/>
              </a:prstGeom>
            </p:spPr>
          </p:pic>
        </p:grpSp>
        <p:grpSp>
          <p:nvGrpSpPr>
            <p:cNvPr id="1439507511" name=""/>
            <p:cNvGrpSpPr/>
            <p:nvPr/>
          </p:nvGrpSpPr>
          <p:grpSpPr bwMode="auto">
            <a:xfrm rot="0" flipH="0" flipV="0">
              <a:off x="3576339" y="0"/>
              <a:ext cx="3576339" cy="3178968"/>
              <a:chOff x="0" y="0"/>
              <a:chExt cx="3576339" cy="3178968"/>
            </a:xfrm>
          </p:grpSpPr>
          <p:pic>
            <p:nvPicPr>
              <p:cNvPr id="1905216529" name=""/>
              <p:cNvPicPr>
                <a:picLocks noChangeAspect="1"/>
              </p:cNvPicPr>
              <p:nvPr/>
            </p:nvPicPr>
            <p:blipFill>
              <a:blip r:embed="rId5"/>
              <a:stretch/>
            </p:blipFill>
            <p:spPr bwMode="auto">
              <a:xfrm flipH="0" flipV="0">
                <a:off x="0" y="0"/>
                <a:ext cx="1788169" cy="3178968"/>
              </a:xfrm>
              <a:prstGeom prst="rect">
                <a:avLst/>
              </a:prstGeom>
            </p:spPr>
          </p:pic>
          <p:pic>
            <p:nvPicPr>
              <p:cNvPr id="1365435585" name=""/>
              <p:cNvPicPr>
                <a:picLocks noChangeAspect="1"/>
              </p:cNvPicPr>
              <p:nvPr/>
            </p:nvPicPr>
            <p:blipFill>
              <a:blip r:embed="rId6"/>
              <a:stretch/>
            </p:blipFill>
            <p:spPr bwMode="auto">
              <a:xfrm flipH="0" flipV="0">
                <a:off x="1788169" y="0"/>
                <a:ext cx="1788169" cy="3178968"/>
              </a:xfrm>
              <a:prstGeom prst="rect">
                <a:avLst/>
              </a:prstGeom>
            </p:spPr>
          </p:pic>
        </p:grpSp>
        <p:grpSp>
          <p:nvGrpSpPr>
            <p:cNvPr id="689841651" name=""/>
            <p:cNvGrpSpPr/>
            <p:nvPr/>
          </p:nvGrpSpPr>
          <p:grpSpPr bwMode="auto">
            <a:xfrm rot="0" flipH="0" flipV="0">
              <a:off x="7152679" y="0"/>
              <a:ext cx="3576339" cy="3178968"/>
              <a:chOff x="0" y="0"/>
              <a:chExt cx="3576339" cy="3178968"/>
            </a:xfrm>
          </p:grpSpPr>
          <p:pic>
            <p:nvPicPr>
              <p:cNvPr id="1926270116" name=""/>
              <p:cNvPicPr>
                <a:picLocks noChangeAspect="1"/>
              </p:cNvPicPr>
              <p:nvPr/>
            </p:nvPicPr>
            <p:blipFill>
              <a:blip r:embed="rId7"/>
              <a:stretch/>
            </p:blipFill>
            <p:spPr bwMode="auto">
              <a:xfrm flipH="0" flipV="0">
                <a:off x="1788169" y="0"/>
                <a:ext cx="1788169" cy="3178968"/>
              </a:xfrm>
              <a:prstGeom prst="rect">
                <a:avLst/>
              </a:prstGeom>
            </p:spPr>
          </p:pic>
          <p:pic>
            <p:nvPicPr>
              <p:cNvPr id="1263359697" name=""/>
              <p:cNvPicPr>
                <a:picLocks noChangeAspect="1"/>
              </p:cNvPicPr>
              <p:nvPr/>
            </p:nvPicPr>
            <p:blipFill>
              <a:blip r:embed="rId8"/>
              <a:stretch/>
            </p:blipFill>
            <p:spPr bwMode="auto">
              <a:xfrm flipH="0" flipV="0">
                <a:off x="0" y="0"/>
                <a:ext cx="1788169" cy="317896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9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469576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solidFill>
                  <a:srgbClr val="4F238C"/>
                </a:solidFill>
              </a:rPr>
              <a:t>Скриншоты экранов</a:t>
            </a:r>
            <a:endParaRPr>
              <a:solidFill>
                <a:srgbClr val="4F238C"/>
              </a:solidFill>
            </a:endParaRPr>
          </a:p>
        </p:txBody>
      </p:sp>
      <p:pic>
        <p:nvPicPr>
          <p:cNvPr id="18141408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80775" y="1876845"/>
            <a:ext cx="1851937" cy="3292334"/>
          </a:xfrm>
          <a:prstGeom prst="rect">
            <a:avLst/>
          </a:prstGeom>
        </p:spPr>
      </p:pic>
      <p:pic>
        <p:nvPicPr>
          <p:cNvPr id="103695413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632713" y="1876845"/>
            <a:ext cx="1851937" cy="3292334"/>
          </a:xfrm>
          <a:prstGeom prst="rect">
            <a:avLst/>
          </a:prstGeom>
        </p:spPr>
      </p:pic>
      <p:grpSp>
        <p:nvGrpSpPr>
          <p:cNvPr id="1300745038" name=""/>
          <p:cNvGrpSpPr/>
          <p:nvPr/>
        </p:nvGrpSpPr>
        <p:grpSpPr bwMode="auto">
          <a:xfrm flipH="0" flipV="0">
            <a:off x="4932515" y="2096060"/>
            <a:ext cx="6421284" cy="2853903"/>
            <a:chOff x="0" y="0"/>
            <a:chExt cx="6421284" cy="2853903"/>
          </a:xfrm>
        </p:grpSpPr>
        <p:pic>
          <p:nvPicPr>
            <p:cNvPr id="2093902170" name="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 flipH="0" flipV="0">
              <a:off x="0" y="0"/>
              <a:ext cx="1605321" cy="2853903"/>
            </a:xfrm>
            <a:prstGeom prst="rect">
              <a:avLst/>
            </a:prstGeom>
          </p:spPr>
        </p:pic>
        <p:pic>
          <p:nvPicPr>
            <p:cNvPr id="395162541" name="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 flipH="0" flipV="0">
              <a:off x="1605321" y="0"/>
              <a:ext cx="1605321" cy="2853903"/>
            </a:xfrm>
            <a:prstGeom prst="rect">
              <a:avLst/>
            </a:prstGeom>
          </p:spPr>
        </p:pic>
        <p:pic>
          <p:nvPicPr>
            <p:cNvPr id="71674334" name="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 flipH="0" flipV="0">
              <a:off x="4815963" y="0"/>
              <a:ext cx="1605321" cy="2853903"/>
            </a:xfrm>
            <a:prstGeom prst="rect">
              <a:avLst/>
            </a:prstGeom>
          </p:spPr>
        </p:pic>
        <p:pic>
          <p:nvPicPr>
            <p:cNvPr id="1857590778" name="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 flipH="0" flipV="0">
              <a:off x="3210642" y="0"/>
              <a:ext cx="1605321" cy="285390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9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529344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solidFill>
                  <a:srgbClr val="4F238C"/>
                </a:solidFill>
              </a:rPr>
              <a:t>Скриншоты экранов</a:t>
            </a:r>
            <a:endParaRPr>
              <a:solidFill>
                <a:srgbClr val="4F238C"/>
              </a:solidFill>
            </a:endParaRPr>
          </a:p>
        </p:txBody>
      </p:sp>
      <p:grpSp>
        <p:nvGrpSpPr>
          <p:cNvPr id="1085923807" name=""/>
          <p:cNvGrpSpPr/>
          <p:nvPr/>
        </p:nvGrpSpPr>
        <p:grpSpPr bwMode="auto">
          <a:xfrm flipH="0" flipV="0">
            <a:off x="756343" y="1606021"/>
            <a:ext cx="10650871" cy="4733395"/>
            <a:chOff x="0" y="0"/>
            <a:chExt cx="10650871" cy="4733395"/>
          </a:xfrm>
        </p:grpSpPr>
        <p:pic>
          <p:nvPicPr>
            <p:cNvPr id="44885427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flipH="0" flipV="0">
              <a:off x="0" y="0"/>
              <a:ext cx="2662534" cy="4733395"/>
            </a:xfrm>
            <a:prstGeom prst="rect">
              <a:avLst/>
            </a:prstGeom>
          </p:spPr>
        </p:pic>
        <p:pic>
          <p:nvPicPr>
            <p:cNvPr id="1591052563" name="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 flipH="0" flipV="0">
              <a:off x="2662534" y="0"/>
              <a:ext cx="2662534" cy="4733395"/>
            </a:xfrm>
            <a:prstGeom prst="rect">
              <a:avLst/>
            </a:prstGeom>
          </p:spPr>
        </p:pic>
        <p:pic>
          <p:nvPicPr>
            <p:cNvPr id="885568465" name="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 flipH="0" flipV="0">
              <a:off x="7988337" y="0"/>
              <a:ext cx="2662534" cy="4733395"/>
            </a:xfrm>
            <a:prstGeom prst="rect">
              <a:avLst/>
            </a:prstGeom>
          </p:spPr>
        </p:pic>
        <p:pic>
          <p:nvPicPr>
            <p:cNvPr id="467182051" name="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 flipH="0" flipV="0">
              <a:off x="5325069" y="0"/>
              <a:ext cx="2662534" cy="473339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>
            <a:lumMod val="9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483778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solidFill>
                  <a:srgbClr val="4F238C"/>
                </a:solidFill>
              </a:rPr>
              <a:t>Скриншоты экранов</a:t>
            </a:r>
            <a:endParaRPr>
              <a:solidFill>
                <a:srgbClr val="4F238C"/>
              </a:solidFill>
            </a:endParaRPr>
          </a:p>
        </p:txBody>
      </p:sp>
      <p:grpSp>
        <p:nvGrpSpPr>
          <p:cNvPr id="1117753032" name=""/>
          <p:cNvGrpSpPr/>
          <p:nvPr/>
        </p:nvGrpSpPr>
        <p:grpSpPr bwMode="auto">
          <a:xfrm flipH="0" flipV="0">
            <a:off x="838199" y="1580621"/>
            <a:ext cx="10596969" cy="4709764"/>
            <a:chOff x="0" y="0"/>
            <a:chExt cx="10596969" cy="4709764"/>
          </a:xfrm>
        </p:grpSpPr>
        <p:pic>
          <p:nvPicPr>
            <p:cNvPr id="946154434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flipH="0" flipV="0">
              <a:off x="0" y="0"/>
              <a:ext cx="2649242" cy="4709764"/>
            </a:xfrm>
            <a:prstGeom prst="rect">
              <a:avLst/>
            </a:prstGeom>
          </p:spPr>
        </p:pic>
        <p:pic>
          <p:nvPicPr>
            <p:cNvPr id="1208610066" name="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 flipH="0" flipV="0">
              <a:off x="2649242" y="0"/>
              <a:ext cx="2649242" cy="4709764"/>
            </a:xfrm>
            <a:prstGeom prst="rect">
              <a:avLst/>
            </a:prstGeom>
          </p:spPr>
        </p:pic>
        <p:pic>
          <p:nvPicPr>
            <p:cNvPr id="695191474" name="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 flipH="0" flipV="0">
              <a:off x="7947726" y="0"/>
              <a:ext cx="2649242" cy="4709764"/>
            </a:xfrm>
            <a:prstGeom prst="rect">
              <a:avLst/>
            </a:prstGeom>
          </p:spPr>
        </p:pic>
        <p:pic>
          <p:nvPicPr>
            <p:cNvPr id="263294173" name="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 flipH="0" flipV="0">
              <a:off x="5298484" y="0"/>
              <a:ext cx="2649242" cy="470976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ONLYOFFICE/8.0.1.31</Application>
  <DocSecurity>0</DocSecurity>
  <PresentationFormat>Widescreen</PresentationFormat>
  <Paragraphs>0</Paragraphs>
  <Slides>15</Slides>
  <Notes>15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modified xsi:type="dcterms:W3CDTF">2024-04-19T03:42:13Z</dcterms:modified>
  <cp:category/>
  <cp:contentStatus/>
  <cp:version/>
</cp:coreProperties>
</file>